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2"/>
  </p:notes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7" r:id="rId76"/>
    <p:sldId id="338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718"/>
  </p:normalViewPr>
  <p:slideViewPr>
    <p:cSldViewPr snapToGrid="0">
      <p:cViewPr varScale="1">
        <p:scale>
          <a:sx n="112" d="100"/>
          <a:sy n="112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4/30/23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s://lh5.googleusercontent.com/AA_ANq3R8QpYa8cADWfWdODDJk6gan--4FcNMHPnXoKO8e8T6BxGiP1s1nypH1jwmwtpyGdLcRSKOs60gsNA5-TeLRehY9wf1DloLAwdLDQO0ydYLcueOeASzd_lqKMNrV2Fsri2ZI0YGlQR4I4808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F1lCwi5JpxJvfQHd_3ymmHX0AQ8TZEbPL7DdmE4Y6POryeUvfDCFheINu0yTkQZ_I9xy3h4r8o9rL3EMWeW2v1gcSklETFMQRrmaWKgPRRZspeyxHGAjEoJLN_4f9ylONqqyFwjkE_i1nQhRO36_pCU" TargetMode="External"/><Relationship Id="rId7" Type="http://schemas.openxmlformats.org/officeDocument/2006/relationships/image" Target="https://lh3.googleusercontent.com/iEhm_eYDiP5U9e9Y6Ea7k4w7bUXXYcat4A5F_Sfr8ntDm4eg-Y6K37IPEHFQ53tSsl-xfTzC-Nl7JQ79E8sQBXf4xRyAK397RtxyrG-oJ-DBJUoHGDkwrxdNDb-Hm_dJiOL_WTNhbnYn0CqINT6iSdY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https://lh3.googleusercontent.com/0oCdoqmrZNxbEx_fA0_G9WVIn6oMz0Gb-_3Kk1_TP2E-rqC4JIY8kIHh6WDfZrdvDnce-qllcFVlDKtKASOO4uFz0aRN_rm4KvT0d0jt8e3Algufhqmp8d9XyDX5wbST_MZN2BVBwPsHQwB-9v_CG4s" TargetMode="Externa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https://lh6.googleusercontent.com/i1bjV6F65jSDObHbhdYMQCAVocvfQOJcQXcC3C38xBtMkAdZ-VVBD3WxRgtLTky_sxsF6oNOTChsoVrPpzn6_BgVf1YDfh0E8sbMFdOnKBOeXwlJwSazsmD38RfE4vG_MmIwVhtOzQTV3_iHF8x45UM" TargetMode="External"/><Relationship Id="rId7" Type="http://schemas.openxmlformats.org/officeDocument/2006/relationships/image" Target="https://lh5.googleusercontent.com/o_DIlWmO_b9neL6RouPuf8YhIfTTN9cvcvs-yX7aEUPc8QxlEYdRVhwHgRtELZG818sMPwCGdnRLo0jqHiujXXGhOZHesmT-GcIifjL9PCaV1Fm6P4MXuV3mNLx1784v2G6Sa23gu4h4x5USQ7Xdsb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https://lh4.googleusercontent.com/_G1POu1hKiZXvTfK6fb8waWnOe7dUX9IAZ2QQ7f7uu1ot8EYUNq3VtR_2CsCVemA3xxXfdh2H3mcrQGL6O1Jse9E4bOwE4KFgCTvyPdYS9KUFp_rsxbCju6r64p1DPSztXZl_RJSffJs57Np92lYc6w" TargetMode="External"/><Relationship Id="rId4" Type="http://schemas.openxmlformats.org/officeDocument/2006/relationships/image" Target="../media/image20.png"/><Relationship Id="rId9" Type="http://schemas.openxmlformats.org/officeDocument/2006/relationships/image" Target="https://lh6.googleusercontent.com/z3yP8JkN9UvHCUJjXWCl_R9tjoGxZ_l-no8a-qDbcKuVJT-WHxRu9V5hPbNjbXTA29PIwseUHf-0BUf3ZFh0JTrpHZiiISAd7gXWUoxklGLA5UT1W-gknPlPV2__sAzsWtcyfShLbYKfLkzvCIHGIB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https://lh6.googleusercontent.com/i1bjV6F65jSDObHbhdYMQCAVocvfQOJcQXcC3C38xBtMkAdZ-VVBD3WxRgtLTky_sxsF6oNOTChsoVrPpzn6_BgVf1YDfh0E8sbMFdOnKBOeXwlJwSazsmD38RfE4vG_MmIwVhtOzQTV3_iHF8x45U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https://lh4.googleusercontent.com/_G1POu1hKiZXvTfK6fb8waWnOe7dUX9IAZ2QQ7f7uu1ot8EYUNq3VtR_2CsCVemA3xxXfdh2H3mcrQGL6O1Jse9E4bOwE4KFgCTvyPdYS9KUFp_rsxbCju6r64p1DPSztXZl_RJSffJs57Np92lYc6w" TargetMode="Externa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https://lh5.googleusercontent.com/o_DIlWmO_b9neL6RouPuf8YhIfTTN9cvcvs-yX7aEUPc8QxlEYdRVhwHgRtELZG818sMPwCGdnRLo0jqHiujXXGhOZHesmT-GcIifjL9PCaV1Fm6P4MXuV3mNLx1784v2G6Sa23gu4h4x5USQ7Xdsb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https://lh6.googleusercontent.com/z3yP8JkN9UvHCUJjXWCl_R9tjoGxZ_l-no8a-qDbcKuVJT-WHxRu9V5hPbNjbXTA29PIwseUHf-0BUf3ZFh0JTrpHZiiISAd7gXWUoxklGLA5UT1W-gknPlPV2__sAzsWtcyfShLbYKfLkzvCIHGIBk" TargetMode="Externa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lh5.googleusercontent.com/rTC432bofacRWpfn9CYoEV7J6H74foV4sH37xRIQqU4OuMlpSI_jzsQ5qD9gWQ21jtxB0K3guL1My-xyNGXqdM2jK1idpz__mY9bXTm-_vQ7um9GtahWDtspzk2p7etaipoqujpJwAZHxDgwczu5xB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https://lh6.googleusercontent.com/6S81ok9W91ui0Cy6H_IRm4wes0BunB70nhP_rZ56raLph6w14qbW4mu3ZM1H46pGF6NNkfIOud8GyHEOcO4TAc3FVd8VO8LhGN4g5myWJmXybTJuKf163-ETfBNugt24CwGj4EvMr50wZ3Q_YHCN5I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PfeCPqN5GL8B0JLy2DEnemW_ZK3C-IkU3qPknn0q0mieHdxOrlF92b8YfJuDlM0-mTprGrC_biwwPT6DIxNsJUSXGQzqewK7_dzB37AocLKdy7YdkI6qqnIMuvnxKq4HHyOZxZogquibscRf8TFLs2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https://lh4.googleusercontent.com/Q1b-efaZoUIxItwG2SlAo738scA22C4jsPxkG0nwfXY7Ov_Tw2DcJin0ozm0q6CY1IPOzOXGSH0Cy0G5D4wUi-zwF_pUWe9ZZS--vxVOHCU8AFr0ASc8WYL2rPT06s54gcZlSDSGKPwTqVt7uAFlIQQ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jwzgrzycZCsiN2KYcX1A7RnrmLWFJBtXrw85wVIblYKJfNh_wYy8jLQ_A3hjSVvwmUJyErtEH2HGfdMcKFoSdhIpPLFCr1dFfdWV2uYgBQXhzPaHz3Mu23X8NeTCcMhE-gXfiTF9JkjVZrRX300SKn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https://lh6.googleusercontent.com/dpHn1maN5ydIam9arqrSsx1797LuHGptWbVFwp6jT-hMwhvvgHJRCXbrIso5pu6vCPWCok6CPjUgTew9X6nX_DIf6aWJY1YkFe7y4gsPn1cGmlI_q2bi0R45lfTG6OZidguL2tyngH-v5j4L6ClE_E0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https://lh5.googleusercontent.com/1z_YjIHBwmouXlBeojIDRhOPFxs7PW3uUwVG96bANV0zWjlU7mlULN2sZVyzpYFrqO_5OsZgbNbQl1Jtg079ncRC5cj28xnC86wKoI4PWp4siEYEcSh3397IjylXtJoTSPYb_Kd281usefClytpCowo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YgfmEAe35SzDREq_vTRViFvl0scIcaY4_tzMMxtLElLsrdIakRuL_qVKVhUKx3K71vl0ls7UNMYw-mFbCHNXjwxZKBo2DnJx584OzeEaDUX2v04zNs8cfxtG_Jq6marK5xR3tKOdPqgEcr9k0EePH9g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https://lh6.googleusercontent.com/4YYcBODK3qQxk8g_7fusKRyzvPxE-ecBDRMZkeFRjm29s8SVbegAofE8KN3UWt3Wxg80ptmuBUOLfjyt5KRwrNFqAFGdopX2gdHEv55SrqxOC-luLk_tq5WCg_xv-ObhQkucCy3GJv8y4mcEYenV9Gw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https://lh5.googleusercontent.com/cDnb3eJuwIWOxMqw1-ehQ0TSX16ONHnxagk-9ye2viSVhvr7IJB7NxGuiCXqqn7lBKlb2RfoG9pCL9hmLJKky2RwkzHi3hF1SU1p3SHPDzeqaJfdawitBMRfMtCErmVQyOq-MGyizEG2KDJSfO_ADnY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https://lh6.googleusercontent.com/aNsikV_gyUzU9mjatfc72JQlxc3dsJDSAfv1kxvlnhwZWDXdgmcTintCebti_tw6HMfg1Z6jv0Sb6TWmvbINRtwegbKHoQzpUel9rwfqX4kDKcs-AeSrvVCFRwAkQ1p9kO_EPtlCkB6WZDqvZyHP7t4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upYAnj4yIOTsC4sd3ZLb-_Tcx_DmJtw82z5vr5184LFgRUaZ70nTeHmNpXPc7WNGkDvXMjZmGv4D5q_JefLggAK-XNots472XN1sUv095zlAOyxqXoF6PAgfJJ_rLaVbAclYXIpW4mxmyzeVjDnlTZc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7Rv2-HO2i-DPK__ci-a3AuMGkSuhHvC2mnMi2U-ObVs7jy_HgJMXZ9sI4Mh-FErs716NEH7fvbF5Rb7nafeSZQa8YpddNwo5lNmHE8ur_N79lj1u0YY2G54W8RZIw483mpmkl7ndI_XCg2-f-1JQ6To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7Rv2-HO2i-DPK__ci-a3AuMGkSuhHvC2mnMi2U-ObVs7jy_HgJMXZ9sI4Mh-FErs716NEH7fvbF5Rb7nafeSZQa8YpddNwo5lNmHE8ur_N79lj1u0YY2G54W8RZIw483mpmkl7ndI_XCg2-f-1JQ6To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https://lh6.googleusercontent.com/aGqu3PcuLNSAFPfRNoCIxDlNXYuTq3mg5YxGoew_3NPZEXga2HJLNK9Ft4ERy2Kw19H1RkwtYwCP75RqPu8D8UR9zjgIy3NmkmZlFmJ7i8geHV08btyPszMBOmewC331o7K-y2YOuIqBgQDgICysXaQ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2hbk4DUaoEfiCTAh-nxf2Pz1F5i6cYx0wzIckFj73w9xqa74A8czquCToQJuWybeWaf6EaLSlzS8bLurA5rpjaUI0PJu14l9PzxG2ExyTjMpAXZbm2c6cmJWBFmyE93ZMSRX3qHFlXev2jEyMd0NYl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https://lh5.googleusercontent.com/jPh3UaNq6FERY8h2h7dU0U5KToV8AKzKVOpjfrVXMJAGq5yVdXozFfqcpuqhvR0BWU-T8xzWS8qtcq4ousy6Ucbj7TYetN2aEydgl5y-8A7d3HIha5x8V6ABpA7HBVAIHZsr5wGRVuBDmOlkK1zosm0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1ALxAIOmwITPhjB5to-ixZTomkhZHLMlDEU8DLFfH_lVYozonQIgZxEgPYTPtYDdkeZvyNJcilaoQjehVPkTJD5bDa5MG6r68f7mvczpWXFv13P7x8hZX3OF7eIUUuT9qabceDW0_YUTtpUazYmDYBw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1ALxAIOmwITPhjB5to-ixZTomkhZHLMlDEU8DLFfH_lVYozonQIgZxEgPYTPtYDdkeZvyNJcilaoQjehVPkTJD5bDa5MG6r68f7mvczpWXFv13P7x8hZX3OF7eIUUuT9qabceDW0_YUTtpUazYmDYBw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4FrBuS9aeDP3U8Kz38X2-IPLCGEiCgXia8msuJlN6TEShKUcrabdLLYKuJsGCvOJI4MgYJv_YVvhs61DTFry4iTFYVC-y8oTOC_kLf43ilD0dy84c0lJasXY5nfwWptSoqlWOO6rcRjHi_TI-ysaTB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usercontent.com/bmurill2019/05d7e985f5505edb856811f6bd71b077/raw/c4b8bf3c8399c9658a8584c353f14ebd1978f9d3/layoffsCleaned.csv" TargetMode="External"/><Relationship Id="rId2" Type="http://schemas.openxmlformats.org/officeDocument/2006/relationships/hyperlink" Target="https://vizhub.com/bmurill2019/5144791ad73b4df990a76c8d8359a543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vizhub.com/bmurill2019/be94835b2ee847c8b12e4d1a78869fe5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usercontent.com/bmurill2019/71b63ac1db3ea4ad4b64a6bd53877c12/raw/0fb712465989cae84a3be86e46ad844b4fa70aa5/businessFormUSAllNAICS.csv" TargetMode="External"/><Relationship Id="rId2" Type="http://schemas.openxmlformats.org/officeDocument/2006/relationships/hyperlink" Target="https://vizhub.com/bmurill2019/d99202b99d1f43ddb7311b8251ec21cb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st.githubusercontent.com/bmurill2019/89a24a0f0796d9fe4a628ba3793178da/raw/04006fe001c20538010f611ee2fc650737d0bdcd/businessFormUSInformation.csv" TargetMode="External"/><Relationship Id="rId4" Type="http://schemas.openxmlformats.org/officeDocument/2006/relationships/hyperlink" Target="https://vizhub.com/bmurill2019/00a7344255344ddcb1080a14d957b653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usercontent.com/bmurill2019/cb6ed571ed6fd50d4dd26fb5605bc3ca/raw/416c5b431a6a732b234a4a45526f5cab6b44acbf/businessFormCalifornia.csv" TargetMode="External"/><Relationship Id="rId2" Type="http://schemas.openxmlformats.org/officeDocument/2006/relationships/hyperlink" Target="https://vizhub.com/bmurill2019/b0b70a91f699436486d465c19685ea3a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st.githubusercontent.com/bmurill2019/98d40b71323c4c6c3343c4bbf4baae78/raw/c052e9624e8dd46b757d47aea24be399de313f96/businessFormFlorida.csv" TargetMode="External"/><Relationship Id="rId4" Type="http://schemas.openxmlformats.org/officeDocument/2006/relationships/hyperlink" Target="https://vizhub.com/bmurill2019/a1ac3dff0c2e401a981270a0392bb005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usercontent.com/bmurill2019/85d2d20e48aeb2e517a2709f0a4cecb8/raw/c182437577773f16cf6e5f5f521dcf13a72952a4/businessFormNewYork.csv" TargetMode="External"/><Relationship Id="rId2" Type="http://schemas.openxmlformats.org/officeDocument/2006/relationships/hyperlink" Target="https://vizhub.com/bmurill2019/36bef157d93d439eb7062360f9a0e5c1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st.githubusercontent.com/bmurill2019/8e44c8f14eaa333b6e6efdbc21798674/raw/a74b765c5aec90bb9a5db517c1879edf010efd06/businessFormTexas.csv" TargetMode="External"/><Relationship Id="rId4" Type="http://schemas.openxmlformats.org/officeDocument/2006/relationships/hyperlink" Target="https://vizhub.com/bmurill2019/24aac202e7e54ee796f4e6ae2d631f8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709" y="2122221"/>
            <a:ext cx="7096933" cy="2387600"/>
          </a:xfrm>
        </p:spPr>
        <p:txBody>
          <a:bodyPr/>
          <a:lstStyle/>
          <a:p>
            <a:r>
              <a:rPr lang="en-US" dirty="0"/>
              <a:t>Tech Layoffs:</a:t>
            </a:r>
            <a:br>
              <a:rPr lang="en-US" dirty="0"/>
            </a:br>
            <a:r>
              <a:rPr lang="en-US" dirty="0"/>
              <a:t>Figures &amp; Charts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7389" y="4618988"/>
            <a:ext cx="9500507" cy="806675"/>
          </a:xfrm>
        </p:spPr>
        <p:txBody>
          <a:bodyPr/>
          <a:lstStyle/>
          <a:p>
            <a:r>
              <a:rPr lang="en-US" dirty="0"/>
              <a:t>Group 1:</a:t>
            </a:r>
            <a:br>
              <a:rPr lang="en-US" dirty="0"/>
            </a:br>
            <a:r>
              <a:rPr lang="en-US" dirty="0" err="1"/>
              <a:t>Anitha</a:t>
            </a:r>
            <a:r>
              <a:rPr lang="en-US" dirty="0"/>
              <a:t> </a:t>
            </a:r>
            <a:r>
              <a:rPr lang="en-US" dirty="0" err="1"/>
              <a:t>Shivaramaiah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Brayan Murillo Gutierrez, </a:t>
            </a:r>
            <a:br>
              <a:rPr lang="en-US" dirty="0"/>
            </a:br>
            <a:r>
              <a:rPr lang="en-US" dirty="0"/>
              <a:t>Robert Fajardo, and </a:t>
            </a:r>
            <a:br>
              <a:rPr lang="en-US" dirty="0"/>
            </a:br>
            <a:r>
              <a:rPr lang="en-US" dirty="0"/>
              <a:t>Kevin Raj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1: </a:t>
            </a:r>
            <a:r>
              <a:rPr lang="en-US" sz="2400" dirty="0"/>
              <a:t>Layoff Dataset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B8F197-1C58-903D-5A01-EF12DAE54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150"/>
              </p:ext>
            </p:extLst>
          </p:nvPr>
        </p:nvGraphicFramePr>
        <p:xfrm>
          <a:off x="3159760" y="2032630"/>
          <a:ext cx="6189980" cy="3648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89413">
                  <a:extLst>
                    <a:ext uri="{9D8B030D-6E8A-4147-A177-3AD203B41FA5}">
                      <a16:colId xmlns:a16="http://schemas.microsoft.com/office/drawing/2014/main" val="2369400643"/>
                    </a:ext>
                  </a:extLst>
                </a:gridCol>
                <a:gridCol w="3000567">
                  <a:extLst>
                    <a:ext uri="{9D8B030D-6E8A-4147-A177-3AD203B41FA5}">
                      <a16:colId xmlns:a16="http://schemas.microsoft.com/office/drawing/2014/main" val="2523834030"/>
                    </a:ext>
                  </a:extLst>
                </a:gridCol>
              </a:tblGrid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Attribute Name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Attribute Type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24269996"/>
                  </a:ext>
                </a:extLst>
              </a:tr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company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Categorical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05515451"/>
                  </a:ext>
                </a:extLst>
              </a:tr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location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Categorical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52978430"/>
                  </a:ext>
                </a:extLst>
              </a:tr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industry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Categorical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81059855"/>
                  </a:ext>
                </a:extLst>
              </a:tr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total_laid_off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Ordinal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64674803"/>
                  </a:ext>
                </a:extLst>
              </a:tr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percentage_laid_off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Quantitative 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94973001"/>
                  </a:ext>
                </a:extLst>
              </a:tr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Quantitative 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05427586"/>
                  </a:ext>
                </a:extLst>
              </a:tr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stage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Categorical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33065251"/>
                  </a:ext>
                </a:extLst>
              </a:tr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country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Categorical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51237198"/>
                  </a:ext>
                </a:extLst>
              </a:tr>
              <a:tr h="36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funds_raised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Quantitative 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4713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25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2: </a:t>
            </a:r>
            <a:r>
              <a:rPr lang="en-US" sz="2400" dirty="0"/>
              <a:t>BLS Dataset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6FABAC-0ADF-3FBE-F70E-7A055B7E1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10732"/>
              </p:ext>
            </p:extLst>
          </p:nvPr>
        </p:nvGraphicFramePr>
        <p:xfrm>
          <a:off x="3480430" y="1986024"/>
          <a:ext cx="6246500" cy="3901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3238">
                  <a:extLst>
                    <a:ext uri="{9D8B030D-6E8A-4147-A177-3AD203B41FA5}">
                      <a16:colId xmlns:a16="http://schemas.microsoft.com/office/drawing/2014/main" val="906013620"/>
                    </a:ext>
                  </a:extLst>
                </a:gridCol>
                <a:gridCol w="742158">
                  <a:extLst>
                    <a:ext uri="{9D8B030D-6E8A-4147-A177-3AD203B41FA5}">
                      <a16:colId xmlns:a16="http://schemas.microsoft.com/office/drawing/2014/main" val="406752312"/>
                    </a:ext>
                  </a:extLst>
                </a:gridCol>
                <a:gridCol w="1249300">
                  <a:extLst>
                    <a:ext uri="{9D8B030D-6E8A-4147-A177-3AD203B41FA5}">
                      <a16:colId xmlns:a16="http://schemas.microsoft.com/office/drawing/2014/main" val="1115029984"/>
                    </a:ext>
                  </a:extLst>
                </a:gridCol>
                <a:gridCol w="729789">
                  <a:extLst>
                    <a:ext uri="{9D8B030D-6E8A-4147-A177-3AD203B41FA5}">
                      <a16:colId xmlns:a16="http://schemas.microsoft.com/office/drawing/2014/main" val="4173185867"/>
                    </a:ext>
                  </a:extLst>
                </a:gridCol>
                <a:gridCol w="1694595">
                  <a:extLst>
                    <a:ext uri="{9D8B030D-6E8A-4147-A177-3AD203B41FA5}">
                      <a16:colId xmlns:a16="http://schemas.microsoft.com/office/drawing/2014/main" val="627854108"/>
                    </a:ext>
                  </a:extLst>
                </a:gridCol>
                <a:gridCol w="717420">
                  <a:extLst>
                    <a:ext uri="{9D8B030D-6E8A-4147-A177-3AD203B41FA5}">
                      <a16:colId xmlns:a16="http://schemas.microsoft.com/office/drawing/2014/main" val="2002926355"/>
                    </a:ext>
                  </a:extLst>
                </a:gridCol>
              </a:tblGrid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type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type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type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382598321"/>
                  </a:ext>
                </a:extLst>
              </a:tr>
              <a:tr h="576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Date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area_fips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oty_disclosure_code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502562233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T5YIE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area_title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oty_qtrly_estabs_chg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1134749073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Year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text_area_or_state_name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oty_qtrly_estabs_pct_chg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2191703585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Period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area_fips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oty_month1_emplvl_chg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216662763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Label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own_code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oty_month1_emplvl_pct_chg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280972325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Value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own_code_names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oty_month2_emplvl_chg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2608307554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industry_code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oty_month2_emplvl_pct_chg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612322325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Inudstry_name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oty_month3_emplvl_chg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234122772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agglvl_code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oty_month3_emplvl_pct_chg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987155342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size_code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oty_total_qtrly_wages_chg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152073057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year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oty_total_qtrly_wages_pct_chg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1135906051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qtr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oty_taxable_qtrly_wages_chg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2614654616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disclosure_code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oty_taxable_qtrly_wages_pct_chg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539196377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qtrly_estabs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oty_qtrly_contributions_chg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353046165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Year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month1_emplvl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oty_qtrly_contributions_pct_chg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604229102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Period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month2_emplvl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oty_avg_wkly_wage_chg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150808962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Label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month3_emplvl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oty_avg_wkly_wage_pct_chg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851994094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Value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total_qtrly_wages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Year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1425864364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taxable_qtrly_wages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Period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989418678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qtrly_contributions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Label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773764493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avg_wkly_wage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Value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3767193168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lq_disclosure_code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906247176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lq_qtrly_estabs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2389538354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lq_month1_emplvl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2740717426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lq_month2_emplvl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12-Month Net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1951351964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lq_month3_emplvl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2882873158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date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ordinal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lq_total_qtrly_wages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2178287132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fedfunds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lq_taxable_qtrly_wages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2557223353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area_fips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categorical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lq_qtrly_contributions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12-Month % Change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1180245452"/>
                  </a:ext>
                </a:extLst>
              </a:tr>
              <a:tr h="1079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fedfunds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lq_avg_wkly_wage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quantitative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626" marR="58626" marT="0" marB="0" anchor="b"/>
                </a:tc>
                <a:extLst>
                  <a:ext uri="{0D108BD9-81ED-4DB2-BD59-A6C34878D82A}">
                    <a16:rowId xmlns:a16="http://schemas.microsoft.com/office/drawing/2014/main" val="2931083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71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3: </a:t>
            </a:r>
            <a:r>
              <a:rPr lang="en-US" sz="2400" dirty="0"/>
              <a:t>Business Formation Dataset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065866A-5FAF-832A-C877-3A66B8F58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674216"/>
              </p:ext>
            </p:extLst>
          </p:nvPr>
        </p:nvGraphicFramePr>
        <p:xfrm>
          <a:off x="4166552" y="1873200"/>
          <a:ext cx="4760278" cy="40703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6810">
                  <a:extLst>
                    <a:ext uri="{9D8B030D-6E8A-4147-A177-3AD203B41FA5}">
                      <a16:colId xmlns:a16="http://schemas.microsoft.com/office/drawing/2014/main" val="4178749137"/>
                    </a:ext>
                  </a:extLst>
                </a:gridCol>
                <a:gridCol w="2793468">
                  <a:extLst>
                    <a:ext uri="{9D8B030D-6E8A-4147-A177-3AD203B41FA5}">
                      <a16:colId xmlns:a16="http://schemas.microsoft.com/office/drawing/2014/main" val="3823398228"/>
                    </a:ext>
                  </a:extLst>
                </a:gridCol>
              </a:tblGrid>
              <a:tr h="2346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Attribute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Attribute 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18521478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Categorical (2 classes)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92726405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naics_sector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Categorical (21 classes)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94134223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series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Categorical (12 Classes)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93793201"/>
                  </a:ext>
                </a:extLst>
              </a:tr>
              <a:tr h="316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geo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Categorical/position (56 Classes)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11316906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year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(2004-2023)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07075587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4959079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feb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65503886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5845043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2145800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74847836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1236044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6562146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0869381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8303555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oct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85285796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Quantitative ( 0 - inf 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8143607"/>
                  </a:ext>
                </a:extLst>
              </a:tr>
              <a:tr h="2199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Quantitative ( 0 - inf 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63498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26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1: </a:t>
            </a:r>
            <a:r>
              <a:rPr lang="en-US" sz="2400" dirty="0"/>
              <a:t>Top 20 Company Layoffs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Text, table&#10;&#10;Description automatically generated">
            <a:extLst>
              <a:ext uri="{FF2B5EF4-FFF2-40B4-BE49-F238E27FC236}">
                <a16:creationId xmlns:a16="http://schemas.microsoft.com/office/drawing/2014/main" id="{34B53B99-EF80-D00C-AD40-75F81634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970" y="2094388"/>
            <a:ext cx="8869681" cy="26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9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2: </a:t>
            </a:r>
            <a:r>
              <a:rPr lang="en-US" sz="2400" dirty="0"/>
              <a:t>Number of Layoffs for Each Quarter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E1E63D0-5233-0701-2B7A-2CA4DCE6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22" y="1775140"/>
            <a:ext cx="7037388" cy="41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32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Tasks 3-6: </a:t>
            </a:r>
            <a:r>
              <a:rPr lang="en-US" sz="2400" dirty="0"/>
              <a:t>Inflation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255D838-DBE8-FD9C-B93B-6374373B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80" y="1838912"/>
            <a:ext cx="8515088" cy="42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5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7: </a:t>
            </a:r>
            <a:r>
              <a:rPr lang="en-US" sz="2400" dirty="0"/>
              <a:t>Interest Rates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D68F6-378B-1E7C-78F1-8474BE40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15" y="1789745"/>
            <a:ext cx="7314766" cy="42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6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8: </a:t>
            </a:r>
            <a:r>
              <a:rPr lang="en-US" sz="2400" dirty="0"/>
              <a:t>Layoff and Start-Up Correlation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56D205A-D570-5DEE-D861-7EEA759A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1691956"/>
            <a:ext cx="6649403" cy="442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5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9-10: </a:t>
            </a:r>
            <a:r>
              <a:rPr lang="en-US" sz="2400" dirty="0"/>
              <a:t>Unemployment Rate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A522879-81BE-943E-F171-42F6487A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39" y="1691956"/>
            <a:ext cx="7125645" cy="46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6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11: </a:t>
            </a:r>
            <a:r>
              <a:rPr lang="en-US" sz="2400" dirty="0"/>
              <a:t>Geographic Layoff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99A02BF-AC06-C6D7-A065-08DA69EF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12" y="1706561"/>
            <a:ext cx="5947728" cy="466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1: </a:t>
            </a:r>
            <a:r>
              <a:rPr lang="en-US" sz="2400" dirty="0"/>
              <a:t>Tech Sector Contribution to US Gross Domestic Product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FED674E-890C-8426-9ACA-90D195E5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2" y="1706563"/>
            <a:ext cx="7770056" cy="47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1: </a:t>
            </a:r>
            <a:r>
              <a:rPr lang="en-US" sz="2400" dirty="0"/>
              <a:t>Implementation Code (Altair/Pandas)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409" name="Picture 3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42EFE4-8A7B-5624-52A4-A9287AA6C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59" y="1629569"/>
            <a:ext cx="5943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411" name="Picture 3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D6E26E-5D08-D2BA-B868-E1FC465F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09" y="3711256"/>
            <a:ext cx="59436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413" name="Picture 36" descr="Text&#10;&#10;Description automatically generated with low confidence">
            <a:extLst>
              <a:ext uri="{FF2B5EF4-FFF2-40B4-BE49-F238E27FC236}">
                <a16:creationId xmlns:a16="http://schemas.microsoft.com/office/drawing/2014/main" id="{C5808DEF-32E5-E967-9F2A-9421348FF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20" y="4011292"/>
            <a:ext cx="355473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1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2: </a:t>
            </a:r>
            <a:r>
              <a:rPr lang="en-US" sz="2400" dirty="0"/>
              <a:t>Implementation Code (Altair/Pandas)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57" name="Picture 3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15A1D86A-AE09-507C-722B-7324F01A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09" y="1608458"/>
            <a:ext cx="59436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59" name="Picture 3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389C30-6E07-F53D-9A0F-1A414861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28" y="3698877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61" name="Picture 38" descr="Text&#10;&#10;Description automatically generated with medium confidence">
            <a:extLst>
              <a:ext uri="{FF2B5EF4-FFF2-40B4-BE49-F238E27FC236}">
                <a16:creationId xmlns:a16="http://schemas.microsoft.com/office/drawing/2014/main" id="{3D83946A-3D5F-60C8-9DB0-A1242458E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72" y="1580856"/>
            <a:ext cx="3817620" cy="211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63" name="Picture 3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6C6785-E5B7-80F7-9F11-69767AD8B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72" y="3782373"/>
            <a:ext cx="3669030" cy="258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31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2: </a:t>
            </a:r>
            <a:r>
              <a:rPr lang="en-US" sz="2400" dirty="0"/>
              <a:t>Implementation Code (Altair/Pandas)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57" name="Picture 3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15A1D86A-AE09-507C-722B-7324F01A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99" y="1493521"/>
            <a:ext cx="59436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59" name="Picture 3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389C30-6E07-F53D-9A0F-1A414861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26" y="3610247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8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3: </a:t>
            </a:r>
            <a:r>
              <a:rPr lang="en-US" sz="2400" dirty="0"/>
              <a:t>Implementation Code (Altair/Pandas)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509" name="Picture 38" descr="Text&#10;&#10;Description automatically generated with medium confidence">
            <a:extLst>
              <a:ext uri="{FF2B5EF4-FFF2-40B4-BE49-F238E27FC236}">
                <a16:creationId xmlns:a16="http://schemas.microsoft.com/office/drawing/2014/main" id="{E32BFB87-B283-DDDC-CD95-96E489F18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90" y="1850472"/>
            <a:ext cx="5943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511" name="Picture 3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918F8F-788A-A8A2-FBA1-8A86F7F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0" y="3917436"/>
            <a:ext cx="6023610" cy="23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76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9: </a:t>
            </a:r>
            <a:r>
              <a:rPr lang="en-US" sz="2400" dirty="0"/>
              <a:t>Line Chart Code in d3.js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C890F1B-A4D8-0629-8295-C6356183B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88"/>
          <a:stretch/>
        </p:blipFill>
        <p:spPr bwMode="auto">
          <a:xfrm>
            <a:off x="4069533" y="1971442"/>
            <a:ext cx="3975100" cy="4057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2227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10: </a:t>
            </a:r>
            <a:r>
              <a:rPr lang="en-US" sz="2400" dirty="0"/>
              <a:t>The linear gradient has 5 gradient colors from start to stop(finish).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2CF2C9E-90A3-D356-FEE9-FE50F8B5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420" y="2077409"/>
            <a:ext cx="2734310" cy="39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41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11: </a:t>
            </a:r>
            <a:r>
              <a:rPr lang="en-US" sz="2400" dirty="0"/>
              <a:t>Calculation of y-value min, max, avg to achieve data point colors in </a:t>
            </a:r>
            <a:r>
              <a:rPr lang="en-US" sz="2400" dirty="0" err="1"/>
              <a:t>marks.js</a:t>
            </a:r>
            <a:r>
              <a:rPr lang="en-US" sz="24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2CF2C9E-90A3-D356-FEE9-FE50F8B5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420" y="2077409"/>
            <a:ext cx="2734310" cy="39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12: </a:t>
            </a:r>
            <a:r>
              <a:rPr lang="en-US" sz="2400" dirty="0"/>
              <a:t>Axes Creation in d3.js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865B8B0-8957-85A4-A9F3-31593037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30" y="2145585"/>
            <a:ext cx="6511740" cy="32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2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13: </a:t>
            </a:r>
            <a:r>
              <a:rPr lang="en-US" sz="2400" dirty="0"/>
              <a:t>Data Pulled from Gist File Locations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7F32E92-BB0D-1CBE-698D-747F3494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9" y="2116145"/>
            <a:ext cx="8632771" cy="33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0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14: </a:t>
            </a:r>
            <a:r>
              <a:rPr lang="en-US" sz="2400" dirty="0"/>
              <a:t>Layoffs Null Values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C75A85AC-05BD-2E4F-5ABE-1BDC0906D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69" y="2072328"/>
            <a:ext cx="3853027" cy="36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7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2: </a:t>
            </a:r>
            <a:r>
              <a:rPr lang="en-US" sz="2400" dirty="0"/>
              <a:t>Data System Report for College Graduates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B3B0488-9586-B297-80D0-D6AE4F968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363" y="1691956"/>
            <a:ext cx="8745273" cy="472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48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15: </a:t>
            </a:r>
            <a:r>
              <a:rPr lang="en-US" sz="2400" dirty="0"/>
              <a:t>Layoffs Sorted by 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6B7D7D-8FD2-2070-1B32-A64CE1D26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8"/>
          <a:stretch/>
        </p:blipFill>
        <p:spPr bwMode="auto">
          <a:xfrm>
            <a:off x="1817901" y="2532455"/>
            <a:ext cx="8556198" cy="1905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5931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16: </a:t>
            </a:r>
            <a:r>
              <a:rPr lang="en-US" sz="2400" dirty="0"/>
              <a:t>Layoffs Cumulative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395F6A-3A0D-853C-87E4-2F5F3C6E4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b="13266"/>
          <a:stretch/>
        </p:blipFill>
        <p:spPr bwMode="auto">
          <a:xfrm>
            <a:off x="2642658" y="2244724"/>
            <a:ext cx="6669568" cy="2715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5222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17: </a:t>
            </a:r>
            <a:r>
              <a:rPr lang="en-US" sz="2400" dirty="0"/>
              <a:t>Map of Layoffs by Country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EF7B2E-B82B-397B-C05E-8681E51B1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922" y="1971442"/>
            <a:ext cx="3990975" cy="37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1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18: </a:t>
            </a:r>
            <a:r>
              <a:rPr lang="en-US" sz="2400" dirty="0"/>
              <a:t>Pie-Chart of Layoffs by Country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7F0F0957-039B-2D23-4E00-9163E3B76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12" y="1970722"/>
            <a:ext cx="4981575" cy="291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19: </a:t>
            </a:r>
            <a:r>
              <a:rPr lang="en-US" sz="2400" dirty="0"/>
              <a:t>Layoffs by Industry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97047A2-906D-42D0-CC63-C5148429B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0"/>
          <a:stretch/>
        </p:blipFill>
        <p:spPr bwMode="auto">
          <a:xfrm>
            <a:off x="3643312" y="1706245"/>
            <a:ext cx="4905375" cy="3445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189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20: </a:t>
            </a:r>
            <a:r>
              <a:rPr lang="en-US" sz="2400" dirty="0"/>
              <a:t>Summary of Layoffs by Industry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1C57B06-1C4E-2749-3CFA-D700E1FE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780" y="1874789"/>
            <a:ext cx="5658710" cy="42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1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21: </a:t>
            </a:r>
            <a:r>
              <a:rPr lang="en-US" sz="2400" dirty="0"/>
              <a:t>Bar Chart of Top 10 Countries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17E8DB-161F-BC65-91CC-8CFC5500E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2" y="1969770"/>
            <a:ext cx="5019675" cy="29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22: </a:t>
            </a:r>
            <a:r>
              <a:rPr lang="en-US" sz="2400" dirty="0"/>
              <a:t>Map of Layoffs by 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FB0731-016A-2138-9380-CFD3583A0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7" y="2059622"/>
            <a:ext cx="4505325" cy="27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50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23: </a:t>
            </a:r>
            <a:r>
              <a:rPr lang="en-US" sz="2400" dirty="0"/>
              <a:t>Bar Chart of Layoffs by 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4B5C0B-32DC-E7D9-EBD6-CD9689BD9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222" y="1685925"/>
            <a:ext cx="431355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98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24: </a:t>
            </a:r>
            <a:r>
              <a:rPr lang="en-US" sz="2400" dirty="0"/>
              <a:t>Building charts for each dashboard that will eventually have filters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3553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A5F70455-D405-1B33-9F9C-F9009508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61" y="2242498"/>
            <a:ext cx="9309595" cy="30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1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3: </a:t>
            </a:r>
            <a:r>
              <a:rPr lang="en-US" sz="2400" dirty="0"/>
              <a:t>Mobility During the Pandemic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FB6C1BA-2863-9F03-F765-D5B5B3C09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0" y="2285999"/>
            <a:ext cx="7385659" cy="393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448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25: </a:t>
            </a:r>
            <a:r>
              <a:rPr lang="en-US" sz="2400" dirty="0"/>
              <a:t>Pop Up of Tableau Marks to Edit Colors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AB3EBC9-33A0-BB04-2E8D-A9C2EA8F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21" y="2341640"/>
            <a:ext cx="4198969" cy="2996169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5601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BBC7F0-970B-2742-00C6-3746A741A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26" y="2618979"/>
            <a:ext cx="3764685" cy="34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695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26: </a:t>
            </a:r>
            <a:r>
              <a:rPr lang="en-US" sz="2400" dirty="0"/>
              <a:t>Example of Applying Filter to Both Sheets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09DE03-2A64-7802-9AF8-27217BF4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970" y="1933574"/>
            <a:ext cx="8194974" cy="39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4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27: </a:t>
            </a:r>
            <a:r>
              <a:rPr lang="en-US" sz="2400" dirty="0"/>
              <a:t>Designing an dashboard filter action to select cells in the crosstab from left, and filter the charts on the right</a:t>
            </a:r>
            <a:b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09DE03-2A64-7802-9AF8-27217BF4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970" y="1933574"/>
            <a:ext cx="8194974" cy="39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28: </a:t>
            </a:r>
            <a:r>
              <a:rPr lang="en-US" sz="2400" dirty="0"/>
              <a:t>Business Application Dataset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BCC736AC-D61F-8785-3278-11170D62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7" y="2329740"/>
            <a:ext cx="10589297" cy="22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7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29: </a:t>
            </a:r>
            <a:r>
              <a:rPr lang="en-US" sz="2400" dirty="0"/>
              <a:t>Verbose Business Application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9BC20E-9C04-1A3C-B06B-E1C012CA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2" y="2536349"/>
            <a:ext cx="8799588" cy="17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6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30: </a:t>
            </a:r>
            <a:r>
              <a:rPr lang="en-US" sz="2400" dirty="0"/>
              <a:t>Business Application Null Values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118BEA25-C498-EB9B-FE17-FC374BB4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71" y="2115380"/>
            <a:ext cx="2923725" cy="34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8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31: </a:t>
            </a:r>
            <a:r>
              <a:rPr lang="en-US" sz="2400" dirty="0"/>
              <a:t>Business Application Concatenated Over Rows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C0F9F4E-475D-E3BF-FCA4-E35DDA286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56"/>
          <a:stretch/>
        </p:blipFill>
        <p:spPr bwMode="auto">
          <a:xfrm>
            <a:off x="2631621" y="1885314"/>
            <a:ext cx="6127339" cy="3863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3594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32: </a:t>
            </a:r>
            <a:r>
              <a:rPr lang="en-US" sz="2400" dirty="0"/>
              <a:t>Business Applications Final Architecture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6E54EE5F-6DF0-2733-340D-B74316D6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07" y="1942462"/>
            <a:ext cx="5936188" cy="377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83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33: </a:t>
            </a:r>
            <a:r>
              <a:rPr lang="en-US" sz="2400" dirty="0"/>
              <a:t>Map of Business Applications by State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" name="Picture 20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49DFF8A6-DD53-6C33-E783-92CB30D9A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27" y="1809701"/>
            <a:ext cx="7369729" cy="41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15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34: </a:t>
            </a:r>
            <a:r>
              <a:rPr lang="en-US" sz="2400" dirty="0"/>
              <a:t>Pie Chart of Business Applications by State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FA5F31-43C3-723B-D901-3F49BB46B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92" y="1766886"/>
            <a:ext cx="6651305" cy="38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1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4: </a:t>
            </a:r>
            <a:r>
              <a:rPr lang="en-US" sz="2400" dirty="0"/>
              <a:t>Demand vs Production Levels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E46B224-DAE7-DF2F-0DDE-6EFCBE6F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1766886"/>
            <a:ext cx="8229222" cy="439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58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35: </a:t>
            </a:r>
            <a:r>
              <a:rPr lang="en-US" sz="2400" dirty="0"/>
              <a:t>% of Total Layoffs by Company (Altair)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7649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E2D426E0-A126-A9F9-0FDA-63DA27BC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34" y="1824307"/>
            <a:ext cx="6346292" cy="45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831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36: </a:t>
            </a:r>
            <a:r>
              <a:rPr lang="en-US" sz="2400" dirty="0"/>
              <a:t>Layoffs Over Time by Quarter – Line Chart (Altair)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697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5D04144-AE52-CC35-BF10-C589EF7A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0" y="1973659"/>
            <a:ext cx="7606904" cy="399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90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37: </a:t>
            </a:r>
            <a:r>
              <a:rPr lang="en-US" sz="2400" dirty="0"/>
              <a:t>Cumulative Layoffs by Quarter – Line Chart (Altair)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1745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D09601A-990C-D0C6-EBCB-14F62879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469" y="1876637"/>
            <a:ext cx="7100733" cy="42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61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38: </a:t>
            </a:r>
            <a:r>
              <a:rPr lang="en-US" sz="2400" dirty="0"/>
              <a:t>Cumulative Layoffs by Quarter – Step Chart (Altair)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793" name="Picture 19" descr="Chart&#10;&#10;Description automatically generated">
            <a:extLst>
              <a:ext uri="{FF2B5EF4-FFF2-40B4-BE49-F238E27FC236}">
                <a16:creationId xmlns:a16="http://schemas.microsoft.com/office/drawing/2014/main" id="{96E11647-6513-5077-F093-73EDF7C20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19" y="1750138"/>
            <a:ext cx="8302098" cy="422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29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39: </a:t>
            </a:r>
            <a:r>
              <a:rPr lang="en-US" sz="2400" dirty="0"/>
              <a:t>Inflation Chart using d3.js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5841" name="Picture 2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E56CC386-D75D-FA2F-FEE3-DC0E0965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10" y="2017876"/>
            <a:ext cx="7722870" cy="39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037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40: </a:t>
            </a:r>
            <a:r>
              <a:rPr lang="en-US" sz="2400" dirty="0"/>
              <a:t>Inflation Chart using Tableau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7889" name="Picture 24">
            <a:extLst>
              <a:ext uri="{FF2B5EF4-FFF2-40B4-BE49-F238E27FC236}">
                <a16:creationId xmlns:a16="http://schemas.microsoft.com/office/drawing/2014/main" id="{DF0A7207-F2B4-EB45-5789-E8FEDDA8B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53" y="1907225"/>
            <a:ext cx="7677847" cy="415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49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41: </a:t>
            </a:r>
            <a:r>
              <a:rPr lang="en-US" sz="2400" dirty="0"/>
              <a:t>Fed Rate in Tableau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9937" name="Picture 25" descr="A picture containing chart&#10;&#10;Description automatically generated">
            <a:extLst>
              <a:ext uri="{FF2B5EF4-FFF2-40B4-BE49-F238E27FC236}">
                <a16:creationId xmlns:a16="http://schemas.microsoft.com/office/drawing/2014/main" id="{F04AEB9D-F300-1C18-F548-C7531FAC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470" y="1846812"/>
            <a:ext cx="6375597" cy="44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84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42: </a:t>
            </a:r>
            <a:r>
              <a:rPr lang="en-US" sz="2400" dirty="0"/>
              <a:t>Fed Rate to Tech Layoff - Count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985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8281981B-68D0-1BA8-7B14-3763D544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17" y="1918234"/>
            <a:ext cx="8248881" cy="405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723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43: </a:t>
            </a:r>
            <a:r>
              <a:rPr lang="en-US" sz="2400" dirty="0"/>
              <a:t>Fed Rate to Tech Layoff – Month over Month Precent Change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4033" name="Picture 31" descr="Graphical user interface&#10;&#10;Description automatically generated">
            <a:extLst>
              <a:ext uri="{FF2B5EF4-FFF2-40B4-BE49-F238E27FC236}">
                <a16:creationId xmlns:a16="http://schemas.microsoft.com/office/drawing/2014/main" id="{954C60B1-E173-6725-1A2F-D895825B9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1" y="1968499"/>
            <a:ext cx="8370576" cy="411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431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44: </a:t>
            </a:r>
            <a:r>
              <a:rPr lang="en-US" sz="2400" dirty="0"/>
              <a:t>Fed Rate to Tech Layoff – Month over Month Precent Change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608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6694A026-4A4B-8CB7-DB7C-6C136EC6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09" y="1750137"/>
            <a:ext cx="8940784" cy="422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58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5: </a:t>
            </a:r>
            <a:r>
              <a:rPr lang="en-US" sz="2400" dirty="0"/>
              <a:t>Annual Growth by Number of Employees in Amazon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7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8EF02346-172A-4AFA-43B4-5551B89B9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363" y="1621959"/>
            <a:ext cx="8902728" cy="471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61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45: </a:t>
            </a:r>
            <a:r>
              <a:rPr lang="en-US" sz="2400" dirty="0"/>
              <a:t>Filter and Highlight Implementation for Search Query and Derive in Tableau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8129" name="Picture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B843C9-4B51-D81B-64B7-7BE6E733A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08" y="1870026"/>
            <a:ext cx="7534272" cy="45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64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46: </a:t>
            </a:r>
            <a:r>
              <a:rPr lang="en-US" sz="2400" dirty="0"/>
              <a:t>Search and Query Derive: Layoff counts by company, location (SF) and derive fed rates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77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B41C67F3-5EF9-5FB7-84F0-836980063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26" y="1812605"/>
            <a:ext cx="8551650" cy="427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629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indent="457200">
              <a:spcBef>
                <a:spcPts val="0"/>
              </a:spcBef>
              <a:spcAft>
                <a:spcPts val="1000"/>
              </a:spcAft>
            </a:pPr>
            <a:br>
              <a:rPr lang="en-US" dirty="0"/>
            </a:br>
            <a:br>
              <a:rPr lang="en-US" dirty="0"/>
            </a:br>
            <a:r>
              <a:rPr lang="en-US" dirty="0"/>
              <a:t>Figure 47: </a:t>
            </a:r>
            <a:r>
              <a:rPr lang="en-US" sz="2400" dirty="0"/>
              <a:t>YOY Comparison for Fed Rates, Inflation Rates, and Layoffs, in Tableau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77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B41C67F3-5EF9-5FB7-84F0-836980063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26" y="1812605"/>
            <a:ext cx="8551650" cy="427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30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48: </a:t>
            </a:r>
            <a:r>
              <a:rPr lang="en-US" sz="2400" dirty="0"/>
              <a:t>YOY% Change for Inflation, Fed Rates and Borrowing Rates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3249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C937EF35-B66C-65E7-2173-029CA004E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12" y="1886335"/>
            <a:ext cx="7681566" cy="455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03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49: </a:t>
            </a:r>
            <a:r>
              <a:rPr lang="en-US" sz="2400" dirty="0"/>
              <a:t>Layoffs and Business Applications Trends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" name="Picture 32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F88DEA-EB51-7D23-B655-8BCE97AB2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32" y="1993144"/>
            <a:ext cx="6825735" cy="38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32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50: </a:t>
            </a:r>
            <a:r>
              <a:rPr lang="en-US" sz="2400" dirty="0"/>
              <a:t>Business Applications Trends by State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75172FBD-0264-A8CB-F8F6-D869D6460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10" y="1780293"/>
            <a:ext cx="7218542" cy="40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98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51: </a:t>
            </a:r>
            <a:r>
              <a:rPr lang="en-US" sz="2400" dirty="0"/>
              <a:t>Unemployment Rate History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DC4D91BC-09B9-8DE5-299D-E4BA8D94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42" y="1804670"/>
            <a:ext cx="7678262" cy="42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97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52: </a:t>
            </a:r>
            <a:r>
              <a:rPr lang="en-US" sz="2400" dirty="0"/>
              <a:t>Rate of Unemployment During the Pandemic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5B3BF6B3-ACC3-807F-3FF8-98670F88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92" y="1812292"/>
            <a:ext cx="8091894" cy="45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30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53: </a:t>
            </a:r>
            <a:r>
              <a:rPr lang="en-US" sz="2400" dirty="0"/>
              <a:t>Map BAD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" name="Picture 32" descr="A picture containing map&#10;&#10;Description automatically generated">
            <a:extLst>
              <a:ext uri="{FF2B5EF4-FFF2-40B4-BE49-F238E27FC236}">
                <a16:creationId xmlns:a16="http://schemas.microsoft.com/office/drawing/2014/main" id="{AA08B64C-B7BE-4D55-7C96-DCB47F0D1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25" y="1752281"/>
            <a:ext cx="6434711" cy="47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87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54: </a:t>
            </a:r>
            <a:r>
              <a:rPr lang="en-US" sz="2400" dirty="0" err="1"/>
              <a:t>PieLaid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4" name="Picture 33" descr="Chart, Excel, pie chart&#10;&#10;Description automatically generated">
            <a:extLst>
              <a:ext uri="{FF2B5EF4-FFF2-40B4-BE49-F238E27FC236}">
                <a16:creationId xmlns:a16="http://schemas.microsoft.com/office/drawing/2014/main" id="{6592CBEE-A388-3FAA-00DE-2D0DB9C03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98" y="1812605"/>
            <a:ext cx="5590891" cy="43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6: </a:t>
            </a:r>
            <a:r>
              <a:rPr lang="en-US" sz="2400" dirty="0"/>
              <a:t>The Basic Flow of Visualization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2728AB7-5C9C-FF32-BFF6-57625618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9" y="1838912"/>
            <a:ext cx="3591587" cy="39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86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55: </a:t>
            </a:r>
            <a:r>
              <a:rPr lang="en-US" sz="2400" dirty="0" err="1"/>
              <a:t>MapPieCountry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" name="Picture 32" descr="Map&#10;&#10;Description automatically generated">
            <a:extLst>
              <a:ext uri="{FF2B5EF4-FFF2-40B4-BE49-F238E27FC236}">
                <a16:creationId xmlns:a16="http://schemas.microsoft.com/office/drawing/2014/main" id="{491B8FF9-4787-C646-75E7-0C8F56867D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8" y="1714814"/>
            <a:ext cx="5274006" cy="42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55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56: </a:t>
            </a:r>
            <a:r>
              <a:rPr lang="en-US" sz="2400" dirty="0" err="1"/>
              <a:t>MapLaidCity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4" name="Picture 3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08C7155-AD75-EDBE-1B13-A15855B60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51" y="1631315"/>
            <a:ext cx="5943600" cy="47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9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57: </a:t>
            </a:r>
            <a:r>
              <a:rPr lang="en-US" sz="2400" dirty="0"/>
              <a:t>Total Layoffs Percentage by Funding Stage Horizontal Bar Chart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7C1F2D6-3CA5-CABD-A787-CB625295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162" y="2242498"/>
            <a:ext cx="10928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CB5AC459-4B57-1AF3-1910-4FA5AE2F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626" y="1355405"/>
            <a:ext cx="16381758" cy="65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0A3E3DB-8C33-1A95-9109-37FD1369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24" y="1812604"/>
            <a:ext cx="9552874" cy="45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0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58: </a:t>
            </a:r>
            <a:r>
              <a:rPr lang="en-US" sz="2400" dirty="0"/>
              <a:t>Percentage of Total Funding and Percentage of Total Layoffs Scatter Plot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6177D85-CCE0-50F1-2A32-57F11CDD1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812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4690153-1EFF-D575-DF21-8681B254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3902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886E92-8C1C-796C-82B6-335E40C52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26" y="2029619"/>
            <a:ext cx="729175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3D3596-7B80-5BDA-61C5-6B28B2A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0C75F7B-58F4-CD86-4962-91B15CD2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4062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661A48-2BA9-B2E4-2F07-2C3D478089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27472" y="885824"/>
            <a:ext cx="78310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9270A91-692B-246B-04A4-1DDA6E4A8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B17C1EB-EF1A-8BAB-C1D0-C78D32EF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490" y="1850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681D95D-1503-B0AA-8831-6571E094B9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15621" y="2039543"/>
            <a:ext cx="123561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C95D8F7-1D46-93D7-D090-2F034A88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618979"/>
            <a:ext cx="145615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B0A8CC8-CFCF-1F0B-B551-392B8FBC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934" y="1824307"/>
            <a:ext cx="147035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0AC4323-6E71-FD68-D257-3A1413A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69" y="1973659"/>
            <a:ext cx="15276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319E4EF-4CF6-BB27-B9C3-4249712B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470" y="1876637"/>
            <a:ext cx="140812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38A49C3-AD35-00E2-AF2C-C9C043282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8" y="1750138"/>
            <a:ext cx="152321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8B3932F-CE00-996B-CE3E-27984C26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09" y="1560676"/>
            <a:ext cx="15841785" cy="59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E164BB-1459-E7F0-8FD9-448DFE76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53" y="1450026"/>
            <a:ext cx="14720279" cy="59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A8F7E9-0AD8-0A13-A5CB-95C037CB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471" y="1846811"/>
            <a:ext cx="170015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553403E-5B20-1EEB-A66E-E03B99B4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69B3548-978B-C377-7CD3-DAD22338F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1" y="1511300"/>
            <a:ext cx="17170412" cy="58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D0B738BA-8D52-1E84-5EF2-FFF05003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8" y="1292938"/>
            <a:ext cx="17261785" cy="60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82793E8-4134-668D-D872-A3031D13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807" y="1412825"/>
            <a:ext cx="15454917" cy="51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F84F235A-D7DB-BDD9-01B4-8FE12A9B1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911" y="1429135"/>
            <a:ext cx="15757058" cy="47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0980CF20-F45E-C587-AC79-0A143BCB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39" y="1620752"/>
            <a:ext cx="8926053" cy="48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2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6832-7CAE-6DC8-68F2-52CCBBFB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VizHub</a:t>
            </a:r>
            <a:r>
              <a:rPr lang="en-US" dirty="0"/>
              <a:t>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6219-AE50-C3A2-F6FE-6589C57F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 Chart: Laid-offs over the world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https://vizhub.com/bmurill2019/5144791ad73b4df990a76c8d8359a543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1800" u="sng" kern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https://gist.githubusercontent.com/bmurill2019/05d7e985f5505edb856811f6bd71b077/raw/c4b8bf3c8399c9658a8584c353f14ebd1978f9d3/layoffsCleaned.csv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 Chart: Cumulative Laid-offs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https://vizhub.com/bmurill2019/be94835b2ee847c8b12e4d1a78869fe5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u="sng" kern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https://gist.githubusercontent.com/bmurill2019/05d7e985f5505edb856811f6bd71b077/raw/c4b8bf3c8399c9658a8584c353f14ebd1978f9d3/layoffsCleaned.csv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ABB3-0696-6B8C-54A3-06FA03A495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B3A4D-2F42-31BF-19D5-239888759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3FA3-1E28-9BD7-CA48-329EDE606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754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6832-7CAE-6DC8-68F2-52CCBBFB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VizHub</a:t>
            </a:r>
            <a:r>
              <a:rPr lang="en-US" dirty="0"/>
              <a:t>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6219-AE50-C3A2-F6FE-6589C57F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 Chart: Business Formation U.S.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https://vizhub.com/bmurill2019/d99202b99d1f43ddb7311b8251ec21cb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https://gist.githubusercontent.com/bmurill2019/71b63ac1db3ea4ad4b64a6bd53877c12/raw/0fb712465989cae84a3be86e46ad844b4fa70aa5/businessFormUSAllNAICS.csv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 Chart: Information Business Formation U.S.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https://vizhub.com/bmurill2019/00a7344255344ddcb1080a14d957b653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u="sng" kern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https://gist.githubusercontent.com/bmurill2019/89a24a0f0796d9fe4a628ba3793178da/raw/04006fe001c20538010f611ee2fc650737d0bdcd/businessFormUSInformation.csv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ABB3-0696-6B8C-54A3-06FA03A495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B3A4D-2F42-31BF-19D5-239888759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3FA3-1E28-9BD7-CA48-329EDE606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334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6832-7CAE-6DC8-68F2-52CCBBFB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VizHub</a:t>
            </a:r>
            <a:r>
              <a:rPr lang="en-US" dirty="0"/>
              <a:t>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6219-AE50-C3A2-F6FE-6589C57F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 Chart: Business Formation California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https://vizhub.com/bmurill2019/b0b70a91f699436486d465c19685ea3a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https://gist.githubusercontent.com/bmurill2019/cb6ed571ed6fd50d4dd26fb5605bc3ca/raw/416c5b431a6a732b234a4a45526f5cab6b44acbf/businessFormCalifornia.csv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 Chart: Business Formation Florida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https://vizhub.com/bmurill2019/a1ac3dff0c2e401a981270a0392bb005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https://gist.githubusercontent.com/bmurill2019/98d40b71323c4c6c3343c4bbf4baae78/raw/c052e9624e8dd46b757d47aea24be399de313f96/businessFormFlorida.csv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ABB3-0696-6B8C-54A3-06FA03A495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B3A4D-2F42-31BF-19D5-239888759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3FA3-1E28-9BD7-CA48-329EDE606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797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6832-7CAE-6DC8-68F2-52CCBBFB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VizHub</a:t>
            </a:r>
            <a:r>
              <a:rPr lang="en-US" dirty="0"/>
              <a:t>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6219-AE50-C3A2-F6FE-6589C57F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 Chart: Business Formation New York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https://vizhub.com/bmurill2019/36bef157d93d439eb7062360f9a0e5c1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https://gist.githubusercontent.com/bmurill2019/85d2d20e48aeb2e517a2709f0a4cecb8/raw/c182437577773f16cf6e5f5f521dcf13a72952a4/businessFormNewYork.csv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 Chart: Business Formation Texas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https://vizhub.com/bmurill2019/24aac202e7e54ee796f4e6ae2d631f8d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https://gist.githubusercontent.com/bmurill2019/8e44c8f14eaa333b6e6efdbc21798674/raw/a74b765c5aec90bb9a5db517c1879edf010efd06/businessFormTexas.csv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ABB3-0696-6B8C-54A3-06FA03A495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B3A4D-2F42-31BF-19D5-239888759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3FA3-1E28-9BD7-CA48-329EDE606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3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7: </a:t>
            </a:r>
            <a:r>
              <a:rPr lang="en-US" sz="2400" dirty="0"/>
              <a:t>Tech Layoff Dataset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4331CEA-767D-66B0-9C90-208A23EA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72" y="2587940"/>
            <a:ext cx="8976256" cy="17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9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Figure 8: </a:t>
            </a:r>
            <a:r>
              <a:rPr lang="en-US" sz="2400" dirty="0"/>
              <a:t>Domain Categories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5D1AD4D-ABE3-471D-3C33-18BC6F9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1" y="1706562"/>
            <a:ext cx="260241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4DAA2C-08A5-579E-847D-CE175CBD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363" y="1691956"/>
            <a:ext cx="2126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2F9B0-DD70-852E-645C-388AEA8C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70" y="2285999"/>
            <a:ext cx="378895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3BC257-F5F1-9A03-2361-E53BD761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19" y="1766886"/>
            <a:ext cx="248253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EA7E4C-3627-759C-1697-B82B9891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09" y="1691956"/>
            <a:ext cx="32593280" cy="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3B6644-C3BE-A195-A016-26D9309C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92" y="1838912"/>
            <a:ext cx="5636578" cy="38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7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1663</Words>
  <Application>Microsoft Macintosh PowerPoint</Application>
  <PresentationFormat>Widescreen</PresentationFormat>
  <Paragraphs>420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Tenorite</vt:lpstr>
      <vt:lpstr>Times New Roman</vt:lpstr>
      <vt:lpstr>Office Theme</vt:lpstr>
      <vt:lpstr>Tech Layoffs: Figures &amp; Charts</vt:lpstr>
      <vt:lpstr>Figure 1: Tech Sector Contribution to US Gross Domestic Product  </vt:lpstr>
      <vt:lpstr>Figure 2: Data System Report for College Graduates</vt:lpstr>
      <vt:lpstr>Figure 3: Mobility During the Pandemic</vt:lpstr>
      <vt:lpstr>Figure 4: Demand vs Production Levels</vt:lpstr>
      <vt:lpstr>Figure 5: Annual Growth by Number of Employees in Amazon</vt:lpstr>
      <vt:lpstr>Figure 6: The Basic Flow of Visualization</vt:lpstr>
      <vt:lpstr>Figure 7: Tech Layoff Dataset</vt:lpstr>
      <vt:lpstr>Figure 8: Domain Categories</vt:lpstr>
      <vt:lpstr>Table 1: Layoff Dataset</vt:lpstr>
      <vt:lpstr>Table 2: BLS Dataset</vt:lpstr>
      <vt:lpstr>Table 3: Business Formation Dataset</vt:lpstr>
      <vt:lpstr>Task 1: Top 20 Company Layoffs</vt:lpstr>
      <vt:lpstr>Task 2: Number of Layoffs for Each Quarter</vt:lpstr>
      <vt:lpstr>Tasks 3-6: Inflation</vt:lpstr>
      <vt:lpstr>Task 7: Interest Rates</vt:lpstr>
      <vt:lpstr>Task 8: Layoff and Start-Up Correlation</vt:lpstr>
      <vt:lpstr>Task 9-10: Unemployment Rate</vt:lpstr>
      <vt:lpstr>Task 11: Geographic Layoff</vt:lpstr>
      <vt:lpstr>Task 1: Implementation Code (Altair/Pandas)</vt:lpstr>
      <vt:lpstr>Task 2: Implementation Code (Altair/Pandas)</vt:lpstr>
      <vt:lpstr>Task 2: Implementation Code (Altair/Pandas)</vt:lpstr>
      <vt:lpstr>Task 3: Implementation Code (Altair/Pandas)</vt:lpstr>
      <vt:lpstr>Figure 9: Line Chart Code in d3.js</vt:lpstr>
      <vt:lpstr>Figure 10: The linear gradient has 5 gradient colors from start to stop(finish). </vt:lpstr>
      <vt:lpstr>Figure 11: Calculation of y-value min, max, avg to achieve data point colors in marks.js </vt:lpstr>
      <vt:lpstr>Figure 12: Axes Creation in d3.js</vt:lpstr>
      <vt:lpstr>Figure 13: Data Pulled from Gist File Locations</vt:lpstr>
      <vt:lpstr>Figure 14: Layoffs Null Values</vt:lpstr>
      <vt:lpstr>Figure 15: Layoffs Sorted by Date</vt:lpstr>
      <vt:lpstr>Figure 16: Layoffs Cumulative</vt:lpstr>
      <vt:lpstr>Figure 17: Map of Layoffs by Country</vt:lpstr>
      <vt:lpstr>Figure 18: Pie-Chart of Layoffs by Country</vt:lpstr>
      <vt:lpstr>Figure 19: Layoffs by Industry</vt:lpstr>
      <vt:lpstr>Figure 20: Summary of Layoffs by Industry</vt:lpstr>
      <vt:lpstr>Figure 21: Bar Chart of Top 10 Countries</vt:lpstr>
      <vt:lpstr>Figure 22: Map of Layoffs by City</vt:lpstr>
      <vt:lpstr>Figure 23: Bar Chart of Layoffs by City</vt:lpstr>
      <vt:lpstr>Figure 24: Building charts for each dashboard that will eventually have filters </vt:lpstr>
      <vt:lpstr>Figure 25: Pop Up of Tableau Marks to Edit Colors</vt:lpstr>
      <vt:lpstr>Figure 26: Example of Applying Filter to Both Sheets</vt:lpstr>
      <vt:lpstr>Figure 27: Designing an dashboard filter action to select cells in the crosstab from left, and filter the charts on the right </vt:lpstr>
      <vt:lpstr>Figure 28: Business Application Dataset</vt:lpstr>
      <vt:lpstr>Figure 29: Verbose Business Application</vt:lpstr>
      <vt:lpstr>Figure 30: Business Application Null Values</vt:lpstr>
      <vt:lpstr>Figure 31: Business Application Concatenated Over Rows</vt:lpstr>
      <vt:lpstr>Figure 32: Business Applications Final Architecture</vt:lpstr>
      <vt:lpstr>Figure 33: Map of Business Applications by State</vt:lpstr>
      <vt:lpstr>Figure 34: Pie Chart of Business Applications by State</vt:lpstr>
      <vt:lpstr>Figure 35: % of Total Layoffs by Company (Altair)</vt:lpstr>
      <vt:lpstr>Figure 36: Layoffs Over Time by Quarter – Line Chart (Altair)</vt:lpstr>
      <vt:lpstr>Figure 37: Cumulative Layoffs by Quarter – Line Chart (Altair)</vt:lpstr>
      <vt:lpstr>Figure 38: Cumulative Layoffs by Quarter – Step Chart (Altair)</vt:lpstr>
      <vt:lpstr>Figure 39: Inflation Chart using d3.js</vt:lpstr>
      <vt:lpstr>Figure 40: Inflation Chart using Tableau</vt:lpstr>
      <vt:lpstr>Figure 41: Fed Rate in Tableau</vt:lpstr>
      <vt:lpstr>Figure 42: Fed Rate to Tech Layoff - Count</vt:lpstr>
      <vt:lpstr>Figure 43: Fed Rate to Tech Layoff – Month over Month Precent Change</vt:lpstr>
      <vt:lpstr>Figure 44: Fed Rate to Tech Layoff – Month over Month Precent Change</vt:lpstr>
      <vt:lpstr>Figure 45: Filter and Highlight Implementation for Search Query and Derive in Tableau </vt:lpstr>
      <vt:lpstr>Figure 46: Search and Query Derive: Layoff counts by company, location (SF) and derive fed rates </vt:lpstr>
      <vt:lpstr>  Figure 47: YOY Comparison for Fed Rates, Inflation Rates, and Layoffs, in Tableau  </vt:lpstr>
      <vt:lpstr>Figure 48: YOY% Change for Inflation, Fed Rates and Borrowing Rates </vt:lpstr>
      <vt:lpstr>Figure 49: Layoffs and Business Applications Trends</vt:lpstr>
      <vt:lpstr>Figure 50: Business Applications Trends by State</vt:lpstr>
      <vt:lpstr>Figure 51: Unemployment Rate History</vt:lpstr>
      <vt:lpstr>Figure 52: Rate of Unemployment During the Pandemic</vt:lpstr>
      <vt:lpstr>Figure 53: Map BAD</vt:lpstr>
      <vt:lpstr>Figure 54: PieLaid</vt:lpstr>
      <vt:lpstr>Figure 55: MapPieCountry</vt:lpstr>
      <vt:lpstr>Figure 56: MapLaidCity</vt:lpstr>
      <vt:lpstr>Figure 57: Total Layoffs Percentage by Funding Stage Horizontal Bar Chart</vt:lpstr>
      <vt:lpstr>Figure 58: Percentage of Total Funding and Percentage of Total Layoffs Scatter Plot</vt:lpstr>
      <vt:lpstr>VizHub Links</vt:lpstr>
      <vt:lpstr>VizHub Links</vt:lpstr>
      <vt:lpstr>VizHub Links</vt:lpstr>
      <vt:lpstr>VizHub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Laid-offs</dc:title>
  <dc:creator>Mitch Lurie</dc:creator>
  <cp:lastModifiedBy>Raj, Kevin</cp:lastModifiedBy>
  <cp:revision>5</cp:revision>
  <dcterms:created xsi:type="dcterms:W3CDTF">2023-04-09T03:55:52Z</dcterms:created>
  <dcterms:modified xsi:type="dcterms:W3CDTF">2023-05-01T01:22:46Z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